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lvl1pPr algn="ctr" defTabSz="584200">
      <a:defRPr sz="5000">
        <a:latin typeface="+mn-lt"/>
        <a:ea typeface="+mn-ea"/>
        <a:cs typeface="+mn-cs"/>
        <a:sym typeface="Helvetica Light"/>
      </a:defRPr>
    </a:lvl1pPr>
    <a:lvl2pPr indent="228600" algn="ctr" defTabSz="584200">
      <a:defRPr sz="5000">
        <a:latin typeface="+mn-lt"/>
        <a:ea typeface="+mn-ea"/>
        <a:cs typeface="+mn-cs"/>
        <a:sym typeface="Helvetica Light"/>
      </a:defRPr>
    </a:lvl2pPr>
    <a:lvl3pPr indent="457200" algn="ctr" defTabSz="584200">
      <a:defRPr sz="5000">
        <a:latin typeface="+mn-lt"/>
        <a:ea typeface="+mn-ea"/>
        <a:cs typeface="+mn-cs"/>
        <a:sym typeface="Helvetica Light"/>
      </a:defRPr>
    </a:lvl3pPr>
    <a:lvl4pPr indent="685800" algn="ctr" defTabSz="584200">
      <a:defRPr sz="5000">
        <a:latin typeface="+mn-lt"/>
        <a:ea typeface="+mn-ea"/>
        <a:cs typeface="+mn-cs"/>
        <a:sym typeface="Helvetica Light"/>
      </a:defRPr>
    </a:lvl4pPr>
    <a:lvl5pPr indent="914400" algn="ctr" defTabSz="584200">
      <a:defRPr sz="5000">
        <a:latin typeface="+mn-lt"/>
        <a:ea typeface="+mn-ea"/>
        <a:cs typeface="+mn-cs"/>
        <a:sym typeface="Helvetica Light"/>
      </a:defRPr>
    </a:lvl5pPr>
    <a:lvl6pPr indent="1143000" algn="ctr" defTabSz="584200">
      <a:defRPr sz="5000">
        <a:latin typeface="+mn-lt"/>
        <a:ea typeface="+mn-ea"/>
        <a:cs typeface="+mn-cs"/>
        <a:sym typeface="Helvetica Light"/>
      </a:defRPr>
    </a:lvl6pPr>
    <a:lvl7pPr indent="1371600" algn="ctr" defTabSz="584200">
      <a:defRPr sz="5000">
        <a:latin typeface="+mn-lt"/>
        <a:ea typeface="+mn-ea"/>
        <a:cs typeface="+mn-cs"/>
        <a:sym typeface="Helvetica Light"/>
      </a:defRPr>
    </a:lvl7pPr>
    <a:lvl8pPr indent="1600200" algn="ctr" defTabSz="584200">
      <a:defRPr sz="5000">
        <a:latin typeface="+mn-lt"/>
        <a:ea typeface="+mn-ea"/>
        <a:cs typeface="+mn-cs"/>
        <a:sym typeface="Helvetica Light"/>
      </a:defRPr>
    </a:lvl8pPr>
    <a:lvl9pPr indent="1828800" algn="ctr" defTabSz="5842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167336"/>
          <c:y val="0.0570988"/>
          <c:w val="0.966655"/>
          <c:h val="0.84833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 idx="0">
                  <c:v>Committers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Gill Sans Light"/>
                  </a:defRPr>
                </a:pPr>
                <a:r>
                  <a: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Gill Sans Light"/>
                  </a:rPr>
                  <a:t/>
                </a: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ptCount val="1"/>
                <c:pt idx="0">
                  <c:v>59.000000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 idx="0">
                  <c:v>Watch</c:v>
                </c:pt>
              </c:strCache>
            </c:strRef>
          </c:tx>
          <c:spPr>
            <a:solidFill>
              <a:srgbClr val="5D9648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Gill Sans Light"/>
                  </a:defRPr>
                </a:pPr>
                <a:r>
                  <a: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Gill Sans Light"/>
                  </a:rPr>
                  <a:t/>
                </a: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ptCount val="1"/>
                <c:pt idx="0">
                  <c:v>115.000000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 idx="0">
                  <c:v>Star</c:v>
                </c:pt>
              </c:strCache>
            </c:strRef>
          </c:tx>
          <c:spPr>
            <a:solidFill>
              <a:srgbClr val="E7A13D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Gill Sans Light"/>
                  </a:defRPr>
                </a:pPr>
                <a:r>
                  <a: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Gill Sans Light"/>
                  </a:rPr>
                  <a:t/>
                </a: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Sheet1!$D$2:$D$2</c:f>
              <c:numCache>
                <c:ptCount val="1"/>
                <c:pt idx="0">
                  <c:v>593.000000</c:v>
                </c:pt>
              </c:numCache>
            </c:numRef>
          </c:val>
        </c:ser>
        <c:gapWidth val="40"/>
        <c:overlap val="-10"/>
        <c:axId val="0"/>
        <c:axId val="1"/>
      </c:barChart>
      <c:catAx>
        <c:axId val="0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b="0" i="0" strike="noStrike" sz="3200" u="none">
                <a:solidFill>
                  <a:srgbClr val="535353"/>
                </a:solidFill>
                <a:effectLst/>
                <a:latin typeface="Gill Sans Light"/>
              </a:defRPr>
            </a:pPr>
          </a:p>
        </c:txPr>
        <c:crossAx val="1"/>
        <c:crosses val="autoZero"/>
        <c:auto val="1"/>
        <c:lblAlgn val="ctr"/>
        <c:noMultiLvlLbl val="1"/>
      </c:catAx>
      <c:valAx>
        <c:axId val="1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8A8B8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b="0" i="0" strike="noStrike" sz="3200" u="none">
                <a:solidFill>
                  <a:srgbClr val="535353"/>
                </a:solidFill>
                <a:effectLst/>
                <a:latin typeface="Gill Sans Light"/>
              </a:defRPr>
            </a:pPr>
          </a:p>
        </c:txPr>
        <c:crossAx val="0"/>
        <c:crosses val="autoZero"/>
        <c:crossBetween val="between"/>
        <c:majorUnit val="150"/>
        <c:minorUnit val="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cap="none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100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One</a:t>
            </a:r>
            <a:endParaRPr sz="52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Two</a:t>
            </a:r>
            <a:endParaRPr sz="52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Three</a:t>
            </a:r>
            <a:endParaRPr sz="52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Four</a:t>
            </a:r>
            <a:endParaRPr sz="52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100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One</a:t>
            </a:r>
            <a:endParaRPr sz="64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Two</a:t>
            </a:r>
            <a:endParaRPr sz="64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Three</a:t>
            </a:r>
            <a:endParaRPr sz="64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Four</a:t>
            </a:r>
            <a:endParaRPr sz="64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 cap="none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cap="none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cap="none"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cap="none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cap="none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/>
          <a:lstStyle>
            <a:lvl1pPr marL="6173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0618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5063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9508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3953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5000"/>
              <a:t>Body Level One</a:t>
            </a:r>
            <a:endParaRPr sz="5000"/>
          </a:p>
          <a:p>
            <a:pPr lvl="1">
              <a:defRPr sz="1800"/>
            </a:pPr>
            <a:r>
              <a:rPr sz="5000"/>
              <a:t>Body Level Two</a:t>
            </a:r>
            <a:endParaRPr sz="5000"/>
          </a:p>
          <a:p>
            <a:pPr lvl="2">
              <a:defRPr sz="1800"/>
            </a:pPr>
            <a:r>
              <a:rPr sz="5000"/>
              <a:t>Body Level Three</a:t>
            </a:r>
            <a:endParaRPr sz="5000"/>
          </a:p>
          <a:p>
            <a:pPr lvl="3">
              <a:defRPr sz="1800"/>
            </a:pPr>
            <a:r>
              <a:rPr sz="5000"/>
              <a:t>Body Level Four</a:t>
            </a:r>
            <a:endParaRPr sz="5000"/>
          </a:p>
          <a:p>
            <a:pPr lvl="4">
              <a:defRPr sz="1800"/>
            </a:pPr>
            <a:r>
              <a:rPr sz="5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cap="none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lnSpc>
                <a:spcPct val="100000"/>
              </a:lnSpc>
              <a:spcBef>
                <a:spcPts val="3200"/>
              </a:spcBef>
              <a:buSzPct val="75000"/>
              <a:defRPr sz="3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08264" indent="-465364">
              <a:lnSpc>
                <a:spcPct val="100000"/>
              </a:lnSpc>
              <a:spcBef>
                <a:spcPts val="3200"/>
              </a:spcBef>
              <a:buSzPct val="75000"/>
              <a:defRPr sz="3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151164" indent="-465364">
              <a:lnSpc>
                <a:spcPct val="100000"/>
              </a:lnSpc>
              <a:spcBef>
                <a:spcPts val="3200"/>
              </a:spcBef>
              <a:buSzPct val="75000"/>
              <a:defRPr sz="3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494064" indent="-465364">
              <a:lnSpc>
                <a:spcPct val="100000"/>
              </a:lnSpc>
              <a:spcBef>
                <a:spcPts val="3200"/>
              </a:spcBef>
              <a:buSzPct val="75000"/>
              <a:defRPr sz="3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1836964" indent="-465364">
              <a:lnSpc>
                <a:spcPct val="100000"/>
              </a:lnSpc>
              <a:spcBef>
                <a:spcPts val="3200"/>
              </a:spcBef>
              <a:buSzPct val="75000"/>
              <a:defRPr sz="3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 marL="6173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0618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5063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9508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395361" indent="-617361">
              <a:lnSpc>
                <a:spcPct val="100000"/>
              </a:lnSpc>
              <a:spcBef>
                <a:spcPts val="4200"/>
              </a:spcBef>
              <a:buSzPct val="75000"/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5000"/>
              <a:t>Body Level One</a:t>
            </a:r>
            <a:endParaRPr sz="5000"/>
          </a:p>
          <a:p>
            <a:pPr lvl="1">
              <a:defRPr sz="1800"/>
            </a:pPr>
            <a:r>
              <a:rPr sz="5000"/>
              <a:t>Body Level Two</a:t>
            </a:r>
            <a:endParaRPr sz="5000"/>
          </a:p>
          <a:p>
            <a:pPr lvl="2">
              <a:defRPr sz="1800"/>
            </a:pPr>
            <a:r>
              <a:rPr sz="5000"/>
              <a:t>Body Level Three</a:t>
            </a:r>
            <a:endParaRPr sz="5000"/>
          </a:p>
          <a:p>
            <a:pPr lvl="3">
              <a:defRPr sz="1800"/>
            </a:pPr>
            <a:r>
              <a:rPr sz="5000"/>
              <a:t>Body Level Four</a:t>
            </a:r>
            <a:endParaRPr sz="5000"/>
          </a:p>
          <a:p>
            <a:pPr lvl="4">
              <a:defRPr sz="1800"/>
            </a:pPr>
            <a:r>
              <a:rPr sz="5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100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One</a:t>
            </a:r>
            <a:endParaRPr sz="64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Two</a:t>
            </a:r>
            <a:endParaRPr sz="64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Three</a:t>
            </a:r>
            <a:endParaRPr sz="64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Four</a:t>
            </a:r>
            <a:endParaRPr sz="64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3404064" y="13474898"/>
            <a:ext cx="15986625" cy="1"/>
          </a:xfrm>
          <a:prstGeom prst="line">
            <a:avLst/>
          </a:prstGeom>
          <a:ln w="25400">
            <a:solidFill>
              <a:srgbClr val="AB180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pic>
        <p:nvPicPr>
          <p:cNvPr id="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50062" y="13126640"/>
            <a:ext cx="1821657" cy="6965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10323765" y="13078542"/>
            <a:ext cx="4143054" cy="43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35353"/>
                </a:solidFill>
              </a:rPr>
              <a:t>Private and Confidential—Do not share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spd="med" advClick="1"/>
  <p:txStyles>
    <p:titleStyle>
      <a:lvl1pPr algn="ctr" defTabSz="584200">
        <a:defRPr cap="all" sz="100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1pPr>
      <a:lvl2pPr indent="228600" algn="ctr" defTabSz="584200">
        <a:defRPr cap="all" sz="100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2pPr>
      <a:lvl3pPr indent="457200" algn="ctr" defTabSz="584200">
        <a:defRPr cap="all" sz="100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3pPr>
      <a:lvl4pPr indent="685800" algn="ctr" defTabSz="584200">
        <a:defRPr cap="all" sz="100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4pPr>
      <a:lvl5pPr indent="914400" algn="ctr" defTabSz="584200">
        <a:defRPr cap="all" sz="100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5pPr>
      <a:lvl6pPr indent="1143000" algn="ctr" defTabSz="584200">
        <a:defRPr cap="all" sz="100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6pPr>
      <a:lvl7pPr indent="1371600" algn="ctr" defTabSz="584200">
        <a:defRPr cap="all" sz="100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7pPr>
      <a:lvl8pPr indent="1600200" algn="ctr" defTabSz="584200">
        <a:defRPr cap="all" sz="100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8pPr>
      <a:lvl9pPr indent="1828800" algn="ctr" defTabSz="584200">
        <a:defRPr cap="all" sz="100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7244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1pPr>
      <a:lvl2pPr marL="12451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2pPr>
      <a:lvl3pPr marL="17658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3pPr>
      <a:lvl4pPr marL="22865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4pPr>
      <a:lvl5pPr marL="28072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5pPr>
      <a:lvl6pPr marL="33279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6pPr>
      <a:lvl7pPr marL="38486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7pPr>
      <a:lvl8pPr marL="43693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8pPr>
      <a:lvl9pPr marL="48900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2.tif"/><Relationship Id="rId7" Type="http://schemas.openxmlformats.org/officeDocument/2006/relationships/image" Target="../media/image6.png"/><Relationship Id="rId8" Type="http://schemas.openxmlformats.org/officeDocument/2006/relationships/image" Target="../media/image4.tif"/><Relationship Id="rId9" Type="http://schemas.openxmlformats.org/officeDocument/2006/relationships/image" Target="../media/image5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Relationship Id="rId13" Type="http://schemas.openxmlformats.org/officeDocument/2006/relationships/image" Target="../media/image10.tif"/><Relationship Id="rId14" Type="http://schemas.openxmlformats.org/officeDocument/2006/relationships/image" Target="../media/image11.tif"/><Relationship Id="rId15" Type="http://schemas.openxmlformats.org/officeDocument/2006/relationships/image" Target="../media/image8.png"/><Relationship Id="rId16" Type="http://schemas.openxmlformats.org/officeDocument/2006/relationships/image" Target="../media/image4.png"/><Relationship Id="rId17" Type="http://schemas.openxmlformats.org/officeDocument/2006/relationships/image" Target="../media/image3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nflabs.com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chart" Target="../charts/char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6.png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7.png"/><Relationship Id="rId11" Type="http://schemas.openxmlformats.org/officeDocument/2006/relationships/image" Target="../media/image8.tif"/><Relationship Id="rId12" Type="http://schemas.openxmlformats.org/officeDocument/2006/relationships/image" Target="../media/image9.tif"/><Relationship Id="rId13" Type="http://schemas.openxmlformats.org/officeDocument/2006/relationships/image" Target="../media/image10.tif"/><Relationship Id="rId14" Type="http://schemas.openxmlformats.org/officeDocument/2006/relationships/image" Target="../media/image11.tif"/><Relationship Id="rId15" Type="http://schemas.openxmlformats.org/officeDocument/2006/relationships/image" Target="../media/image12.tif"/><Relationship Id="rId16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tif"/><Relationship Id="rId15" Type="http://schemas.openxmlformats.org/officeDocument/2006/relationships/image" Target="../media/image16.tif"/><Relationship Id="rId16" Type="http://schemas.openxmlformats.org/officeDocument/2006/relationships/image" Target="../media/image17.tif"/><Relationship Id="rId17" Type="http://schemas.openxmlformats.org/officeDocument/2006/relationships/image" Target="../media/image18.tif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5961" y="4125458"/>
            <a:ext cx="10712077" cy="464993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271" y="44419"/>
            <a:ext cx="21803458" cy="1362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6807" y="75955"/>
            <a:ext cx="21702546" cy="13564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00" y="-48459"/>
            <a:ext cx="22100667" cy="13812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00" y="0"/>
            <a:ext cx="219456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76200"/>
            <a:ext cx="21833283" cy="13645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400" y="-66744"/>
            <a:ext cx="22159181" cy="13849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978465" y="5420317"/>
            <a:ext cx="22427070" cy="2394182"/>
          </a:xfrm>
          <a:prstGeom prst="rect">
            <a:avLst/>
          </a:prstGeom>
        </p:spPr>
        <p:txBody>
          <a:bodyPr anchor="ctr"/>
          <a:lstStyle>
            <a:lvl1pPr>
              <a:defRPr cap="all" sz="6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 OPEN SOURCE IN BIG DATA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9244012" y="487362"/>
            <a:ext cx="47783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>
              <a:defRPr sz="1800"/>
            </a:pPr>
            <a:r>
              <a:rPr sz="5000"/>
              <a:t>Big Data Impact</a:t>
            </a:r>
          </a:p>
        </p:txBody>
      </p:sp>
      <p:pic>
        <p:nvPicPr>
          <p:cNvPr id="13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424" y="1772239"/>
            <a:ext cx="19727152" cy="11195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9516" y="4876800"/>
            <a:ext cx="5613401" cy="144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5700" y="2072454"/>
            <a:ext cx="3432263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13350" y="8840103"/>
            <a:ext cx="4864100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17881" y="7676405"/>
            <a:ext cx="2501901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77125" y="4952915"/>
            <a:ext cx="2766426" cy="1854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2791" y="2246693"/>
            <a:ext cx="4875560" cy="1390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99864" y="5236293"/>
            <a:ext cx="3885973" cy="2005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ti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617689" y="11735480"/>
            <a:ext cx="4024232" cy="1341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ti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63421" y="8122556"/>
            <a:ext cx="2993834" cy="896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ti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820882" y="5758705"/>
            <a:ext cx="3810001" cy="158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t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281272" y="1764748"/>
            <a:ext cx="2889219" cy="2889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ti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782414" y="10842286"/>
            <a:ext cx="5380257" cy="1628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ti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233545" y="10399864"/>
            <a:ext cx="2513462" cy="2513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0416753" y="8494050"/>
            <a:ext cx="2705101" cy="300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233545" y="7525616"/>
            <a:ext cx="4158357" cy="2513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998175" y="2677305"/>
            <a:ext cx="5118101" cy="158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>
            <p:ph type="title"/>
          </p:nvPr>
        </p:nvSpPr>
        <p:spPr>
          <a:xfrm>
            <a:off x="724465" y="-3406"/>
            <a:ext cx="22427069" cy="2394182"/>
          </a:xfrm>
          <a:prstGeom prst="rect">
            <a:avLst/>
          </a:prstGeom>
        </p:spPr>
        <p:txBody>
          <a:bodyPr anchor="ctr"/>
          <a:lstStyle>
            <a:lvl1pPr>
              <a:defRPr cap="all" sz="6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OPEN SOURCE IN BIG DATA 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2675" y="3805764"/>
            <a:ext cx="4064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675" y="4938098"/>
            <a:ext cx="406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3475" y="1939664"/>
            <a:ext cx="5029201" cy="161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0049" y="6628434"/>
            <a:ext cx="2722453" cy="1413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6125" y="8208349"/>
            <a:ext cx="5143501" cy="157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23849" y="10102683"/>
            <a:ext cx="2439833" cy="975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13475" y="11735168"/>
            <a:ext cx="5029201" cy="106586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11359514" y="2292963"/>
            <a:ext cx="94373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3585F"/>
                </a:solidFill>
              </a:rPr>
              <a:t>$14.5B IPO market capitalization</a:t>
            </a:r>
          </a:p>
        </p:txBody>
      </p:sp>
      <p:sp>
        <p:nvSpPr>
          <p:cNvPr id="159" name="Shape 159"/>
          <p:cNvSpPr/>
          <p:nvPr/>
        </p:nvSpPr>
        <p:spPr>
          <a:xfrm>
            <a:off x="11405552" y="3757612"/>
            <a:ext cx="93452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3585F"/>
                </a:solidFill>
              </a:rPr>
              <a:t>Raise @ $5 market capitalization</a:t>
            </a:r>
          </a:p>
        </p:txBody>
      </p:sp>
      <p:sp>
        <p:nvSpPr>
          <p:cNvPr id="160" name="Shape 160"/>
          <p:cNvSpPr/>
          <p:nvPr/>
        </p:nvSpPr>
        <p:spPr>
          <a:xfrm>
            <a:off x="11459845" y="5247661"/>
            <a:ext cx="908431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3585F"/>
                </a:solidFill>
              </a:rPr>
              <a:t>$1.2B IPO market capitalization</a:t>
            </a:r>
          </a:p>
        </p:txBody>
      </p:sp>
      <p:sp>
        <p:nvSpPr>
          <p:cNvPr id="161" name="Shape 161"/>
          <p:cNvSpPr/>
          <p:nvPr/>
        </p:nvSpPr>
        <p:spPr>
          <a:xfrm>
            <a:off x="11431270" y="6882786"/>
            <a:ext cx="919226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3585F"/>
                </a:solidFill>
              </a:rPr>
              <a:t>Acquisition by Sun Micro @ $1B</a:t>
            </a:r>
          </a:p>
        </p:txBody>
      </p:sp>
      <p:sp>
        <p:nvSpPr>
          <p:cNvPr id="162" name="Shape 162"/>
          <p:cNvSpPr/>
          <p:nvPr/>
        </p:nvSpPr>
        <p:spPr>
          <a:xfrm>
            <a:off x="11371580" y="8543311"/>
            <a:ext cx="976884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3585F"/>
                </a:solidFill>
              </a:rPr>
              <a:t>Raise @ $1B market capitalization</a:t>
            </a:r>
          </a:p>
        </p:txBody>
      </p:sp>
      <p:sp>
        <p:nvSpPr>
          <p:cNvPr id="163" name="Shape 163"/>
          <p:cNvSpPr/>
          <p:nvPr/>
        </p:nvSpPr>
        <p:spPr>
          <a:xfrm>
            <a:off x="11360150" y="10007960"/>
            <a:ext cx="102489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3585F"/>
                </a:solidFill>
              </a:rPr>
              <a:t>$100M investment in Apache Spark</a:t>
            </a:r>
          </a:p>
        </p:txBody>
      </p:sp>
      <p:sp>
        <p:nvSpPr>
          <p:cNvPr id="164" name="Shape 164"/>
          <p:cNvSpPr/>
          <p:nvPr/>
        </p:nvSpPr>
        <p:spPr>
          <a:xfrm>
            <a:off x="11460797" y="11472609"/>
            <a:ext cx="91078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3585F"/>
                </a:solidFill>
              </a:rPr>
              <a:t>HD Insight investment on Azure</a:t>
            </a:r>
          </a:p>
        </p:txBody>
      </p:sp>
      <p:sp>
        <p:nvSpPr>
          <p:cNvPr id="165" name="Shape 165"/>
          <p:cNvSpPr/>
          <p:nvPr>
            <p:ph type="title"/>
          </p:nvPr>
        </p:nvSpPr>
        <p:spPr>
          <a:xfrm>
            <a:off x="470465" y="-308206"/>
            <a:ext cx="22427069" cy="2394182"/>
          </a:xfrm>
          <a:prstGeom prst="rect">
            <a:avLst/>
          </a:prstGeom>
        </p:spPr>
        <p:txBody>
          <a:bodyPr anchor="ctr"/>
          <a:lstStyle>
            <a:lvl1pPr>
              <a:defRPr cap="all" sz="6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OPEN SOURCE IN COMMERCIAL 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859593" y="3287712"/>
            <a:ext cx="17431166" cy="714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marL="610745" indent="-610745" algn="l">
              <a:lnSpc>
                <a:spcPct val="200000"/>
              </a:lnSpc>
              <a:spcBef>
                <a:spcPts val="4600"/>
              </a:spcBef>
              <a:buClr>
                <a:srgbClr val="535353"/>
              </a:buClr>
              <a:buSzPct val="82000"/>
              <a:buChar char="•"/>
              <a:defRPr sz="1800"/>
            </a:pPr>
            <a:r>
              <a: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Incorporated in 2011 as NFLabs, Inc</a:t>
            </a:r>
            <a:endParaRPr sz="5200">
              <a:solidFill>
                <a:srgbClr val="53535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lvl="0" marL="610745" indent="-610745" algn="l">
              <a:lnSpc>
                <a:spcPct val="200000"/>
              </a:lnSpc>
              <a:spcBef>
                <a:spcPts val="4600"/>
              </a:spcBef>
              <a:buClr>
                <a:srgbClr val="535353"/>
              </a:buClr>
              <a:buSzPct val="82000"/>
              <a:buChar char="•"/>
              <a:defRPr sz="1800"/>
            </a:pPr>
            <a:r>
              <a: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Venture backed</a:t>
            </a:r>
            <a:endParaRPr sz="5200">
              <a:solidFill>
                <a:srgbClr val="53535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lvl="0" marL="610745" indent="-610745" algn="l">
              <a:lnSpc>
                <a:spcPct val="200000"/>
              </a:lnSpc>
              <a:spcBef>
                <a:spcPts val="4600"/>
              </a:spcBef>
              <a:buClr>
                <a:srgbClr val="535353"/>
              </a:buClr>
              <a:buSzPct val="82000"/>
              <a:buChar char="•"/>
              <a:defRPr sz="1800"/>
            </a:pPr>
            <a:r>
              <a: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Locations in Seoul, SK and California, US.</a:t>
            </a:r>
            <a:endParaRPr sz="5200">
              <a:solidFill>
                <a:srgbClr val="53535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lvl="0" marL="610745" indent="-610745" algn="l">
              <a:lnSpc>
                <a:spcPct val="200000"/>
              </a:lnSpc>
              <a:spcBef>
                <a:spcPts val="4600"/>
              </a:spcBef>
              <a:buClr>
                <a:srgbClr val="535353"/>
              </a:buClr>
              <a:buSzPct val="82000"/>
              <a:buChar char="•"/>
              <a:defRPr sz="1800"/>
            </a:pPr>
            <a:r>
              <a: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Leading the big data discovery revolution</a:t>
            </a:r>
          </a:p>
        </p:txBody>
      </p:sp>
      <p:sp>
        <p:nvSpPr>
          <p:cNvPr id="44" name="Shape 44"/>
          <p:cNvSpPr/>
          <p:nvPr/>
        </p:nvSpPr>
        <p:spPr>
          <a:xfrm>
            <a:off x="18658932" y="278292"/>
            <a:ext cx="5587058" cy="74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4000">
                <a:solidFill>
                  <a:srgbClr val="535353"/>
                </a:solidFill>
                <a:latin typeface="Gurmukhi MN"/>
                <a:ea typeface="Gurmukhi MN"/>
                <a:cs typeface="Gurmukhi MN"/>
                <a:sym typeface="Gurmukhi M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COMPANY OVERVIEW</a:t>
            </a:r>
          </a:p>
        </p:txBody>
      </p:sp>
      <p:sp>
        <p:nvSpPr>
          <p:cNvPr id="45" name="Shape 45"/>
          <p:cNvSpPr/>
          <p:nvPr/>
        </p:nvSpPr>
        <p:spPr>
          <a:xfrm flipV="1">
            <a:off x="14133469" y="650089"/>
            <a:ext cx="4355373" cy="1"/>
          </a:xfrm>
          <a:prstGeom prst="line">
            <a:avLst/>
          </a:prstGeom>
          <a:ln w="25400">
            <a:solidFill>
              <a:srgbClr val="AB180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3369246" y="3001962"/>
            <a:ext cx="1637550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53585F"/>
                </a:solidFill>
              </a:rPr>
              <a:t>“Software is eating the world” Marc Andreessen</a:t>
            </a:r>
          </a:p>
        </p:txBody>
      </p:sp>
      <p:sp>
        <p:nvSpPr>
          <p:cNvPr id="168" name="Shape 168"/>
          <p:cNvSpPr/>
          <p:nvPr/>
        </p:nvSpPr>
        <p:spPr>
          <a:xfrm>
            <a:off x="3002216" y="8793162"/>
            <a:ext cx="1837956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>
              <a:defRPr sz="1800"/>
            </a:pPr>
            <a:r>
              <a:rPr sz="6000">
                <a:solidFill>
                  <a:srgbClr val="53585F"/>
                </a:solidFill>
              </a:rPr>
              <a:t>“</a:t>
            </a:r>
            <a:r>
              <a:rPr i="1" sz="6000">
                <a:solidFill>
                  <a:srgbClr val="570706"/>
                </a:solidFill>
              </a:rPr>
              <a:t>Open source</a:t>
            </a:r>
            <a:r>
              <a:rPr sz="6000">
                <a:solidFill>
                  <a:srgbClr val="53585F"/>
                </a:solidFill>
              </a:rPr>
              <a:t> software is eating the </a:t>
            </a:r>
            <a:r>
              <a:rPr sz="6000">
                <a:solidFill>
                  <a:srgbClr val="861001"/>
                </a:solidFill>
              </a:rPr>
              <a:t>Enterprise</a:t>
            </a:r>
            <a:r>
              <a:rPr sz="6000">
                <a:solidFill>
                  <a:srgbClr val="53585F"/>
                </a:solidFill>
              </a:rPr>
              <a:t> world”</a:t>
            </a:r>
          </a:p>
        </p:txBody>
      </p:sp>
      <p:sp>
        <p:nvSpPr>
          <p:cNvPr id="169" name="Shape 169"/>
          <p:cNvSpPr/>
          <p:nvPr/>
        </p:nvSpPr>
        <p:spPr>
          <a:xfrm flipV="1">
            <a:off x="10295649" y="6248399"/>
            <a:ext cx="3792701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71437" tIns="71437" rIns="71437" bIns="71437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8124507" y="4094162"/>
            <a:ext cx="742378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53585F"/>
                </a:solidFill>
              </a:rPr>
              <a:t>THANK YOU</a:t>
            </a:r>
          </a:p>
        </p:txBody>
      </p:sp>
      <p:sp>
        <p:nvSpPr>
          <p:cNvPr id="172" name="Shape 172"/>
          <p:cNvSpPr/>
          <p:nvPr/>
        </p:nvSpPr>
        <p:spPr>
          <a:xfrm>
            <a:off x="7753350" y="10469562"/>
            <a:ext cx="48133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5000" u="sng">
                <a:hlinkClick r:id="rId2" invalidUrl="" action="" tgtFrame="" tooltip="" history="1" highlightClick="0" endSnd="0"/>
              </a:rPr>
              <a:t>www.nflabs.com</a:t>
            </a:r>
          </a:p>
        </p:txBody>
      </p:sp>
      <p:sp>
        <p:nvSpPr>
          <p:cNvPr id="173" name="Shape 173"/>
          <p:cNvSpPr/>
          <p:nvPr/>
        </p:nvSpPr>
        <p:spPr>
          <a:xfrm>
            <a:off x="7742872" y="9529762"/>
            <a:ext cx="442785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>
              <a:defRPr sz="1800"/>
            </a:pPr>
            <a:r>
              <a:rPr sz="5000"/>
              <a:t>@koreabigdata</a:t>
            </a:r>
          </a:p>
        </p:txBody>
      </p:sp>
      <p:sp>
        <p:nvSpPr>
          <p:cNvPr id="174" name="Shape 174"/>
          <p:cNvSpPr/>
          <p:nvPr/>
        </p:nvSpPr>
        <p:spPr>
          <a:xfrm>
            <a:off x="7746364" y="8513762"/>
            <a:ext cx="131076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>
              <a:defRPr sz="1800"/>
            </a:pPr>
            <a:r>
              <a:rPr sz="5000"/>
              <a:t>https://github.com/apache/incubator-zeppelin</a:t>
            </a:r>
          </a:p>
        </p:txBody>
      </p:sp>
      <p:sp>
        <p:nvSpPr>
          <p:cNvPr id="175" name="Shape 175"/>
          <p:cNvSpPr/>
          <p:nvPr/>
        </p:nvSpPr>
        <p:spPr>
          <a:xfrm>
            <a:off x="7730807" y="7497762"/>
            <a:ext cx="1064958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>
              <a:defRPr sz="1800"/>
            </a:pPr>
            <a:r>
              <a:rPr sz="5000"/>
              <a:t>http://zeppelin.incubator.apache.org/</a:t>
            </a:r>
          </a:p>
        </p:txBody>
      </p:sp>
      <p:pic>
        <p:nvPicPr>
          <p:cNvPr id="17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8445" y="7674662"/>
            <a:ext cx="995763" cy="60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3888" y="8513762"/>
            <a:ext cx="904876" cy="904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03888" y="9655862"/>
            <a:ext cx="904876" cy="737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59812" y="10630622"/>
            <a:ext cx="793028" cy="793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9437" y="2774950"/>
            <a:ext cx="10252513" cy="619699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6901995" y="9301162"/>
            <a:ext cx="9687398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solidFill>
                  <a:srgbClr val="3668A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3668A5"/>
                </a:solidFill>
              </a:rPr>
              <a:t>Apache Zeppelin</a:t>
            </a:r>
          </a:p>
        </p:txBody>
      </p:sp>
      <p:sp>
        <p:nvSpPr>
          <p:cNvPr id="49" name="Shape 49"/>
          <p:cNvSpPr/>
          <p:nvPr/>
        </p:nvSpPr>
        <p:spPr>
          <a:xfrm>
            <a:off x="9936404" y="10992459"/>
            <a:ext cx="31908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>
              <a:defRPr sz="1800"/>
            </a:pPr>
            <a:r>
              <a:rPr sz="5000"/>
              <a:t>Incubating</a:t>
            </a:r>
          </a:p>
        </p:txBody>
      </p:sp>
      <p:sp>
        <p:nvSpPr>
          <p:cNvPr id="50" name="Shape 50"/>
          <p:cNvSpPr/>
          <p:nvPr/>
        </p:nvSpPr>
        <p:spPr>
          <a:xfrm flipV="1">
            <a:off x="10997054" y="10613866"/>
            <a:ext cx="357892" cy="357891"/>
          </a:xfrm>
          <a:prstGeom prst="line">
            <a:avLst/>
          </a:prstGeom>
          <a:ln w="25400">
            <a:solidFill/>
            <a:miter lim="400000"/>
          </a:ln>
        </p:spPr>
        <p:txBody>
          <a:bodyPr lIns="71437" tIns="71437" rIns="71437" bIns="71437" anchor="ctr"/>
          <a:lstStyle/>
          <a:p>
            <a:pPr lvl="0">
              <a:defRPr sz="3200"/>
            </a:pPr>
          </a:p>
        </p:txBody>
      </p:sp>
      <p:sp>
        <p:nvSpPr>
          <p:cNvPr id="51" name="Shape 51"/>
          <p:cNvSpPr/>
          <p:nvPr/>
        </p:nvSpPr>
        <p:spPr>
          <a:xfrm flipH="1" flipV="1">
            <a:off x="11354944" y="10617963"/>
            <a:ext cx="353795" cy="353795"/>
          </a:xfrm>
          <a:prstGeom prst="line">
            <a:avLst/>
          </a:prstGeom>
          <a:ln w="25400">
            <a:solidFill/>
            <a:miter lim="400000"/>
          </a:ln>
        </p:spPr>
        <p:txBody>
          <a:bodyPr lIns="71437" tIns="71437" rIns="71437" bIns="71437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793718" y="-422139"/>
            <a:ext cx="22427069" cy="2394182"/>
          </a:xfrm>
          <a:prstGeom prst="rect">
            <a:avLst/>
          </a:prstGeom>
        </p:spPr>
        <p:txBody>
          <a:bodyPr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ZEPPELIN POPULARITY GROWING — </a:t>
            </a:r>
            <a:r>
              <a:rPr cap="all" sz="6000">
                <a:solidFill>
                  <a:srgbClr val="535353"/>
                </a:solidFill>
              </a:rPr>
              <a:t>GOOGLE TRENDS</a:t>
            </a:r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2469" y="2001704"/>
            <a:ext cx="20859062" cy="11439686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16785867" y="8819121"/>
            <a:ext cx="2163860" cy="216386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10945846" y="8451319"/>
            <a:ext cx="58366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535353"/>
                </a:solidFill>
              </a:rPr>
              <a:t>1 month after apache incubation</a:t>
            </a:r>
          </a:p>
        </p:txBody>
      </p:sp>
      <p:sp>
        <p:nvSpPr>
          <p:cNvPr id="57" name="Shape 57"/>
          <p:cNvSpPr/>
          <p:nvPr/>
        </p:nvSpPr>
        <p:spPr>
          <a:xfrm>
            <a:off x="18012911" y="7209211"/>
            <a:ext cx="2119560" cy="211956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10823556" y="6754562"/>
            <a:ext cx="708786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535353"/>
                </a:solidFill>
              </a:rPr>
              <a:t>Hadoop and Spark Summit (June 2015)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978465" y="276109"/>
            <a:ext cx="22427069" cy="239418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ZEPPELIN OPEN SOURCE ADOPTION—in Less than 9 months</a:t>
            </a:r>
          </a:p>
        </p:txBody>
      </p:sp>
      <p:sp>
        <p:nvSpPr>
          <p:cNvPr id="61" name="Shape 61"/>
          <p:cNvSpPr/>
          <p:nvPr/>
        </p:nvSpPr>
        <p:spPr>
          <a:xfrm>
            <a:off x="4096334" y="11753395"/>
            <a:ext cx="16520544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 i="1" sz="5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5400">
                <a:solidFill>
                  <a:srgbClr val="535353"/>
                </a:solidFill>
              </a:rPr>
              <a:t>“We’re super impressed by Zeppelin” engineers at Spotify</a:t>
            </a:r>
          </a:p>
        </p:txBody>
      </p:sp>
      <p:graphicFrame>
        <p:nvGraphicFramePr>
          <p:cNvPr id="62" name="Chart 62"/>
          <p:cNvGraphicFramePr/>
          <p:nvPr/>
        </p:nvGraphicFramePr>
        <p:xfrm>
          <a:off x="3624953" y="2249113"/>
          <a:ext cx="18730715" cy="82296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3" name="Shape 63"/>
          <p:cNvSpPr/>
          <p:nvPr/>
        </p:nvSpPr>
        <p:spPr>
          <a:xfrm>
            <a:off x="800836" y="3740112"/>
            <a:ext cx="2755355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4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Contributors</a:t>
            </a:r>
          </a:p>
        </p:txBody>
      </p:sp>
      <p:sp>
        <p:nvSpPr>
          <p:cNvPr id="64" name="Shape 64"/>
          <p:cNvSpPr/>
          <p:nvPr/>
        </p:nvSpPr>
        <p:spPr>
          <a:xfrm>
            <a:off x="2029030" y="5897635"/>
            <a:ext cx="1489820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4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Watch</a:t>
            </a:r>
          </a:p>
        </p:txBody>
      </p:sp>
      <p:sp>
        <p:nvSpPr>
          <p:cNvPr id="65" name="Shape 65"/>
          <p:cNvSpPr/>
          <p:nvPr/>
        </p:nvSpPr>
        <p:spPr>
          <a:xfrm>
            <a:off x="2207251" y="8002774"/>
            <a:ext cx="1133377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4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Stars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xfrm>
            <a:off x="978465" y="21994"/>
            <a:ext cx="22427069" cy="239418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ZEPPELIN—OPEN SOURCE COMMUNITY SUPPORT</a:t>
            </a:r>
          </a:p>
        </p:txBody>
      </p:sp>
      <p:pic>
        <p:nvPicPr>
          <p:cNvPr id="6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9636" y="2323128"/>
            <a:ext cx="3276601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7125" y="4952915"/>
            <a:ext cx="2766426" cy="1854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01411" y="2497603"/>
            <a:ext cx="4875560" cy="1390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55493" y="7189363"/>
            <a:ext cx="2312805" cy="2220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25264" y="5549874"/>
            <a:ext cx="3885973" cy="2005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24888" y="7628804"/>
            <a:ext cx="4024232" cy="134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426341" y="5119858"/>
            <a:ext cx="3390901" cy="83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ti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63421" y="8122556"/>
            <a:ext cx="2993834" cy="896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5817" y="2456937"/>
            <a:ext cx="3189042" cy="1472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ti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820882" y="5326708"/>
            <a:ext cx="3810001" cy="158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t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281272" y="1764748"/>
            <a:ext cx="2889219" cy="2889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asted-image.ti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46014" y="10076159"/>
            <a:ext cx="5380257" cy="1628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asted-image.ti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224435" y="9201242"/>
            <a:ext cx="2513462" cy="2513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asted-image.ti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720266" y="9041881"/>
            <a:ext cx="2153821" cy="239418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2908642" y="12064270"/>
            <a:ext cx="18973301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 sz="5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535353"/>
                </a:solidFill>
              </a:rPr>
              <a:t> Above frameworks all integrated onto Zeppelin—by the community</a:t>
            </a:r>
          </a:p>
        </p:txBody>
      </p:sp>
      <p:sp>
        <p:nvSpPr>
          <p:cNvPr id="83" name="Shape 83"/>
          <p:cNvSpPr/>
          <p:nvPr/>
        </p:nvSpPr>
        <p:spPr>
          <a:xfrm>
            <a:off x="7175891" y="10076159"/>
            <a:ext cx="453542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35353"/>
                </a:solidFill>
              </a:rPr>
              <a:t>*</a:t>
            </a:r>
          </a:p>
        </p:txBody>
      </p:sp>
      <p:pic>
        <p:nvPicPr>
          <p:cNvPr id="84" name="pasted-imag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0416753" y="7579650"/>
            <a:ext cx="2705101" cy="300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1492" y="10429195"/>
            <a:ext cx="3315067" cy="2226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9890" y="12065306"/>
            <a:ext cx="4502306" cy="828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0188" y="1572708"/>
            <a:ext cx="2083955" cy="208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9411" y="6987763"/>
            <a:ext cx="3771901" cy="157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0157" y="3534613"/>
            <a:ext cx="454660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365502" y="7396191"/>
            <a:ext cx="2226788" cy="2226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853175" y="5704647"/>
            <a:ext cx="6198970" cy="122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329198" y="2077637"/>
            <a:ext cx="3957875" cy="715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123487" y="11882380"/>
            <a:ext cx="5099838" cy="917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39466" y="1719624"/>
            <a:ext cx="3680971" cy="1431489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>
            <p:ph type="title"/>
          </p:nvPr>
        </p:nvSpPr>
        <p:spPr>
          <a:xfrm>
            <a:off x="978465" y="-599483"/>
            <a:ext cx="22427069" cy="2394182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COMMERCIAL ADOPTION—</a:t>
            </a:r>
            <a:r>
              <a:rPr cap="all" sz="6000">
                <a:solidFill>
                  <a:srgbClr val="535353"/>
                </a:solidFill>
              </a:rPr>
              <a:t>COMPANIES USING ZEPPELIN</a:t>
            </a:r>
          </a:p>
        </p:txBody>
      </p:sp>
      <p:pic>
        <p:nvPicPr>
          <p:cNvPr id="97" name="pasted-image.t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155958" y="3867292"/>
            <a:ext cx="2387601" cy="238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asted-image.ti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165786" y="5932174"/>
            <a:ext cx="3957875" cy="1495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asted-image.ti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69723" y="10102277"/>
            <a:ext cx="63500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asted-image.ti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3989880" y="7538035"/>
            <a:ext cx="3367053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ti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1504821" y="6588783"/>
            <a:ext cx="2540716" cy="3105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ti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7124777" y="7873582"/>
            <a:ext cx="2366715" cy="236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505542" y="4431785"/>
            <a:ext cx="41910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7758278" y="3500882"/>
            <a:ext cx="3739956" cy="1495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446080" y="7686033"/>
            <a:ext cx="5397287" cy="1869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9035397" y="2208285"/>
            <a:ext cx="58039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630123" y="11498251"/>
            <a:ext cx="5029201" cy="161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8311276" y="9791127"/>
            <a:ext cx="6172201" cy="130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241039" y="3941762"/>
            <a:ext cx="15170166" cy="791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 marL="617361" indent="-617361" algn="l">
              <a:lnSpc>
                <a:spcPct val="150000"/>
              </a:lnSpc>
              <a:buSzPct val="75000"/>
              <a:buChar char="•"/>
              <a:defRPr sz="1800"/>
            </a:pPr>
            <a:r>
              <a:rPr sz="6000">
                <a:solidFill>
                  <a:srgbClr val="53585F"/>
                </a:solidFill>
              </a:rPr>
              <a:t>Pluggable Visualization</a:t>
            </a:r>
            <a:endParaRPr sz="6000">
              <a:solidFill>
                <a:srgbClr val="53585F"/>
              </a:solidFill>
            </a:endParaRPr>
          </a:p>
          <a:p>
            <a:pPr lvl="0" marL="617361" indent="-617361" algn="l">
              <a:lnSpc>
                <a:spcPct val="150000"/>
              </a:lnSpc>
              <a:buSzPct val="75000"/>
              <a:buChar char="•"/>
              <a:defRPr sz="1800"/>
            </a:pPr>
            <a:r>
              <a:rPr sz="6000">
                <a:solidFill>
                  <a:srgbClr val="53585F"/>
                </a:solidFill>
              </a:rPr>
              <a:t>Standard JDBC Support</a:t>
            </a:r>
            <a:endParaRPr sz="6000">
              <a:solidFill>
                <a:srgbClr val="53585F"/>
              </a:solidFill>
            </a:endParaRPr>
          </a:p>
          <a:p>
            <a:pPr lvl="0" marL="617361" indent="-617361" algn="l">
              <a:lnSpc>
                <a:spcPct val="150000"/>
              </a:lnSpc>
              <a:buSzPct val="75000"/>
              <a:buChar char="•"/>
              <a:defRPr sz="1800"/>
            </a:pPr>
            <a:r>
              <a:rPr sz="6000">
                <a:solidFill>
                  <a:srgbClr val="53585F"/>
                </a:solidFill>
              </a:rPr>
              <a:t>Job/Workflow Management</a:t>
            </a:r>
            <a:endParaRPr sz="6000">
              <a:solidFill>
                <a:srgbClr val="53585F"/>
              </a:solidFill>
            </a:endParaRPr>
          </a:p>
          <a:p>
            <a:pPr lvl="0" marL="617361" indent="-617361" algn="l">
              <a:lnSpc>
                <a:spcPct val="150000"/>
              </a:lnSpc>
              <a:buSzPct val="75000"/>
              <a:buChar char="•"/>
              <a:defRPr sz="1800"/>
            </a:pPr>
            <a:r>
              <a:rPr sz="6000">
                <a:solidFill>
                  <a:srgbClr val="53585F"/>
                </a:solidFill>
              </a:rPr>
              <a:t>R integration</a:t>
            </a:r>
            <a:endParaRPr sz="6000">
              <a:solidFill>
                <a:srgbClr val="53585F"/>
              </a:solidFill>
            </a:endParaRPr>
          </a:p>
          <a:p>
            <a:pPr lvl="0" marL="617361" indent="-617361" algn="l">
              <a:lnSpc>
                <a:spcPct val="150000"/>
              </a:lnSpc>
              <a:buSzPct val="75000"/>
              <a:buChar char="•"/>
              <a:defRPr sz="1800"/>
            </a:pPr>
            <a:r>
              <a:rPr sz="6000">
                <a:solidFill>
                  <a:srgbClr val="53585F"/>
                </a:solidFill>
              </a:rPr>
              <a:t>Security enhancements</a:t>
            </a:r>
            <a:endParaRPr sz="6000">
              <a:solidFill>
                <a:srgbClr val="53585F"/>
              </a:solidFill>
            </a:endParaRPr>
          </a:p>
          <a:p>
            <a:pPr lvl="0" marL="617361" indent="-617361" algn="l">
              <a:lnSpc>
                <a:spcPct val="150000"/>
              </a:lnSpc>
              <a:buSzPct val="75000"/>
              <a:buChar char="•"/>
              <a:defRPr sz="1800"/>
            </a:pPr>
            <a:r>
              <a:rPr sz="6000">
                <a:solidFill>
                  <a:srgbClr val="53585F"/>
                </a:solidFill>
              </a:rPr>
              <a:t>Angular Framework—experimental to beta</a:t>
            </a:r>
          </a:p>
        </p:txBody>
      </p:sp>
      <p:sp>
        <p:nvSpPr>
          <p:cNvPr id="111" name="Shape 111"/>
          <p:cNvSpPr/>
          <p:nvPr>
            <p:ph type="title"/>
          </p:nvPr>
        </p:nvSpPr>
        <p:spPr>
          <a:xfrm>
            <a:off x="978465" y="21994"/>
            <a:ext cx="22427069" cy="2394182"/>
          </a:xfrm>
          <a:prstGeom prst="rect">
            <a:avLst/>
          </a:prstGeom>
        </p:spPr>
        <p:txBody>
          <a:bodyPr anchor="ctr"/>
          <a:lstStyle>
            <a:lvl1pPr>
              <a:defRPr cap="all" sz="6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ZEPPELIN—ROADMAP</a:t>
            </a:r>
          </a:p>
        </p:txBody>
      </p:sp>
      <p:sp>
        <p:nvSpPr>
          <p:cNvPr id="112" name="Shape 112"/>
          <p:cNvSpPr/>
          <p:nvPr/>
        </p:nvSpPr>
        <p:spPr>
          <a:xfrm>
            <a:off x="8629587" y="1622424"/>
            <a:ext cx="14313258" cy="155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cap="all" sz="6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Release 0.5.0 — 0.6.0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978465" y="5420317"/>
            <a:ext cx="22427070" cy="2394182"/>
          </a:xfrm>
          <a:prstGeom prst="rect">
            <a:avLst/>
          </a:prstGeom>
        </p:spPr>
        <p:txBody>
          <a:bodyPr anchor="ctr"/>
          <a:lstStyle>
            <a:lvl1pPr>
              <a:defRPr cap="all" sz="6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535353"/>
                </a:solidFill>
              </a:rPr>
              <a:t> STATE OF OPEN SOURCE IN ENTERPRISE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